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7" r:id="rId2"/>
  </p:sldMasterIdLst>
  <p:notesMasterIdLst>
    <p:notesMasterId r:id="rId26"/>
  </p:notesMasterIdLst>
  <p:handoutMasterIdLst>
    <p:handoutMasterId r:id="rId27"/>
  </p:handoutMasterIdLst>
  <p:sldIdLst>
    <p:sldId id="257" r:id="rId3"/>
    <p:sldId id="456" r:id="rId4"/>
    <p:sldId id="449" r:id="rId5"/>
    <p:sldId id="451" r:id="rId6"/>
    <p:sldId id="450" r:id="rId7"/>
    <p:sldId id="452" r:id="rId8"/>
    <p:sldId id="453" r:id="rId9"/>
    <p:sldId id="460" r:id="rId10"/>
    <p:sldId id="441" r:id="rId11"/>
    <p:sldId id="433" r:id="rId12"/>
    <p:sldId id="432" r:id="rId13"/>
    <p:sldId id="447" r:id="rId14"/>
    <p:sldId id="493" r:id="rId15"/>
    <p:sldId id="494" r:id="rId16"/>
    <p:sldId id="459" r:id="rId17"/>
    <p:sldId id="462" r:id="rId18"/>
    <p:sldId id="463" r:id="rId19"/>
    <p:sldId id="458" r:id="rId20"/>
    <p:sldId id="464" r:id="rId21"/>
    <p:sldId id="465" r:id="rId22"/>
    <p:sldId id="457" r:id="rId23"/>
    <p:sldId id="466" r:id="rId24"/>
    <p:sldId id="461" r:id="rId25"/>
  </p:sldIdLst>
  <p:sldSz cx="9144000" cy="6858000" type="screen4x3"/>
  <p:notesSz cx="6646863" cy="97774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00"/>
    <a:srgbClr val="FFFF47"/>
    <a:srgbClr val="3E3EBC"/>
    <a:srgbClr val="3737A7"/>
    <a:srgbClr val="009900"/>
    <a:srgbClr val="FFFF19"/>
    <a:srgbClr val="20670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99" autoAdjust="0"/>
    <p:restoredTop sz="94634" autoAdjust="0"/>
  </p:normalViewPr>
  <p:slideViewPr>
    <p:cSldViewPr>
      <p:cViewPr>
        <p:scale>
          <a:sx n="94" d="100"/>
          <a:sy n="94" d="100"/>
        </p:scale>
        <p:origin x="-2088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81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286875"/>
            <a:ext cx="2881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B7E41B94-7A4D-43AA-A482-17FFF06A375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08435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81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643438"/>
            <a:ext cx="5319713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noProof="0" smtClean="0"/>
              <a:t>Образец текста</a:t>
            </a:r>
          </a:p>
          <a:p>
            <a:pPr lvl="1"/>
            <a:r>
              <a:rPr lang="ru-RU" altLang="uk-UA" noProof="0" smtClean="0"/>
              <a:t>Второй уровень</a:t>
            </a:r>
          </a:p>
          <a:p>
            <a:pPr lvl="2"/>
            <a:r>
              <a:rPr lang="ru-RU" altLang="uk-UA" noProof="0" smtClean="0"/>
              <a:t>Третий уровень</a:t>
            </a:r>
          </a:p>
          <a:p>
            <a:pPr lvl="3"/>
            <a:r>
              <a:rPr lang="ru-RU" altLang="uk-UA" noProof="0" smtClean="0"/>
              <a:t>Четвертый уровень</a:t>
            </a:r>
          </a:p>
          <a:p>
            <a:pPr lvl="4"/>
            <a:r>
              <a:rPr lang="ru-RU" altLang="uk-UA" noProof="0" smtClean="0"/>
              <a:t>Пятый уровень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286875"/>
            <a:ext cx="2881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CB66ECB2-C86B-4733-98A1-69EC6A67A7B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0836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C48F-570C-4AFF-90D8-A10CF1EE4391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1110055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3B3-195B-4676-96D0-84D33F739B05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4076666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F1F39-C7CE-4563-8BBA-B8C2D355F2C7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45366298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487381-A53E-4A80-9567-7F48620B584F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0C4570-95C3-4F5C-8094-635010D15F16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E41383-96D0-4A5B-AC24-AB09A8C61AB8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CB929D-1011-4719-AEFB-61A82E243BBF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C527C3-3751-44A1-9DA9-383C9286676B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CA7E16-6054-4B0E-95F5-C001F402D585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8681E6-8F50-481C-AD1A-89A0B42F61CB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43EB5C-4771-429F-87B4-D2FC189D7370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E518-362C-45A2-963C-4343B0F968B2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84485589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3215D8-12FC-4F12-8449-0818569DE69B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34407C-67D4-4EDA-AE40-C7C1D0CFF50A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105617-AA55-4C57-AC84-021DBD5C0AE0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89AE7-3831-4AD1-A8A9-423FF97FEF3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6199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18F85-5A8C-4886-99E1-CD40B1C71372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5955039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1C112-767F-4A15-A631-EDBB51E7A2BE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337169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39A54-8ED9-45EA-AA2E-1E45295851DA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47576477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AA299-590B-4CB9-9BFD-6C97BF834A33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6542976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CAB4-2A9E-4593-86BF-4D402FA5414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9095334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0AC5-18E4-4E05-89E4-94CC53C833F1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9107740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EB48A-DCB4-4B16-BB4D-0286B9722392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0004387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E3EBC"/>
            </a:gs>
            <a:gs pos="100000">
              <a:srgbClr val="FFF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Образец текста</a:t>
            </a:r>
          </a:p>
          <a:p>
            <a:pPr lvl="1"/>
            <a:r>
              <a:rPr lang="uk-UA" altLang="uk-UA" smtClean="0"/>
              <a:t>Второй уровень</a:t>
            </a:r>
          </a:p>
          <a:p>
            <a:pPr lvl="2"/>
            <a:r>
              <a:rPr lang="uk-UA" altLang="uk-UA" smtClean="0"/>
              <a:t>Третий уровень</a:t>
            </a:r>
          </a:p>
          <a:p>
            <a:pPr lvl="3"/>
            <a:r>
              <a:rPr lang="uk-UA" altLang="uk-UA" smtClean="0"/>
              <a:t>Четвертый уровень</a:t>
            </a:r>
          </a:p>
          <a:p>
            <a:pPr lvl="4"/>
            <a:r>
              <a:rPr lang="uk-UA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B2FC1D-B527-43E7-B7EA-0B2767B853D5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uk-UA" alt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uk-UA" alt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3B2FC1D-B527-43E7-B7EA-0B2767B853D5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7AA6-BF6A-46A9-AF9E-319CB12F1CF4}" type="slidenum">
              <a:rPr lang="ru-RU" altLang="uk-UA"/>
              <a:pPr>
                <a:defRPr/>
              </a:pPr>
              <a:t>1</a:t>
            </a:fld>
            <a:endParaRPr lang="ru-RU" altLang="uk-UA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1520" y="1124744"/>
            <a:ext cx="91440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uk-UA" altLang="uk-UA" sz="6000" b="1" dirty="0" smtClean="0">
                <a:latin typeface="Arial Black" panose="020B0A04020102020204" pitchFamily="34" charset="0"/>
              </a:rPr>
              <a:t>Види податків в Україні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333375"/>
            <a:ext cx="7992888" cy="5797550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b="1" dirty="0" smtClean="0">
                <a:latin typeface="Bookman Old Style" panose="02050604050505020204" pitchFamily="18" charset="0"/>
              </a:rPr>
              <a:t>Місцеві –</a:t>
            </a:r>
            <a:r>
              <a:rPr lang="uk-UA" altLang="uk-UA" dirty="0" smtClean="0">
                <a:latin typeface="Bookman Old Style" panose="02050604050505020204" pitchFamily="18" charset="0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податки та збори,  що встановлені відповідно до  переліку  і  в  межах  граничних  розмірів  ставок, визначених ПКУ,  рішеннями сільських,  селищних і міських рад у межах  їх  повноважень,  і  є обов'язковими  до  сплати  на території відповідних громад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DE2AE-15CC-4672-8A5A-725CA8FEF897}" type="slidenum">
              <a:rPr lang="ru-RU" altLang="uk-UA"/>
              <a:pPr>
                <a:defRPr/>
              </a:pPr>
              <a:t>10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913"/>
            <a:ext cx="7797750" cy="719807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uk-UA" altLang="uk-UA" sz="3200" b="1" dirty="0" smtClean="0">
                <a:latin typeface="Arial Black" panose="020B0A04020102020204" pitchFamily="34" charset="0"/>
              </a:rPr>
              <a:t>До загальнодержавних належать такі податки та збори:</a:t>
            </a:r>
            <a:r>
              <a:rPr lang="ru-RU" altLang="uk-UA" sz="3200" dirty="0" smtClean="0">
                <a:latin typeface="Arial Black" panose="020B0A04020102020204" pitchFamily="34" charset="0"/>
              </a:rPr>
              <a:t> </a:t>
            </a:r>
            <a:endParaRPr lang="uk-UA" altLang="uk-UA" sz="3200" dirty="0" smtClean="0">
              <a:latin typeface="Arial Black" panose="020B0A04020102020204" pitchFamily="34" charset="0"/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25538"/>
            <a:ext cx="8100392" cy="539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u-RU" altLang="uk-UA" sz="2400" dirty="0" smtClean="0"/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sz="2400" dirty="0" smtClean="0"/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податок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на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прибуток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підприємств</a:t>
            </a: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податок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на доходи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фізичних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осіб</a:t>
            </a: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податок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на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додану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вартість</a:t>
            </a: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акцизний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податок</a:t>
            </a: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екологічний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податок</a:t>
            </a: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рентна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плата</a:t>
            </a: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мито</a:t>
            </a: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endParaRPr lang="ru-RU" altLang="uk-UA" sz="2400" dirty="0" smtClean="0">
              <a:latin typeface="Bookman Old Style" panose="02050604050505020204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sz="2400" dirty="0" err="1">
                <a:latin typeface="Bookman Old Style" panose="02050604050505020204" pitchFamily="18" charset="0"/>
              </a:rPr>
              <a:t>в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ійськовий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збір</a:t>
            </a:r>
            <a:endParaRPr lang="uk-UA" altLang="uk-UA" sz="2400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04502-3F82-4AB3-916A-026C76721343}" type="slidenum">
              <a:rPr lang="ru-RU" altLang="uk-UA"/>
              <a:pPr>
                <a:defRPr/>
              </a:pPr>
              <a:t>11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60350"/>
            <a:ext cx="7921005" cy="65976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altLang="uk-UA" sz="3400" dirty="0" smtClean="0"/>
              <a:t> </a:t>
            </a:r>
            <a:r>
              <a:rPr lang="ru-RU" altLang="uk-UA" dirty="0" smtClean="0">
                <a:latin typeface="Arial Black" panose="020B0A04020102020204" pitchFamily="34" charset="0"/>
              </a:rPr>
              <a:t>До </a:t>
            </a:r>
            <a:r>
              <a:rPr lang="ru-RU" altLang="uk-UA" dirty="0" err="1" smtClean="0">
                <a:latin typeface="Arial Black" panose="020B0A04020102020204" pitchFamily="34" charset="0"/>
              </a:rPr>
              <a:t>місцевих</a:t>
            </a:r>
            <a:r>
              <a:rPr lang="ru-RU" altLang="uk-UA" dirty="0" smtClean="0">
                <a:latin typeface="Arial Black" panose="020B0A04020102020204" pitchFamily="34" charset="0"/>
              </a:rPr>
              <a:t> </a:t>
            </a:r>
            <a:r>
              <a:rPr lang="ru-RU" altLang="uk-UA" dirty="0" err="1" smtClean="0">
                <a:latin typeface="Arial Black" panose="020B0A04020102020204" pitchFamily="34" charset="0"/>
              </a:rPr>
              <a:t>податків</a:t>
            </a:r>
            <a:r>
              <a:rPr lang="ru-RU" altLang="uk-UA" dirty="0" smtClean="0">
                <a:latin typeface="Arial Black" panose="020B0A04020102020204" pitchFamily="34" charset="0"/>
              </a:rPr>
              <a:t> належать: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uk-UA" dirty="0" smtClean="0"/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dirty="0" smtClean="0"/>
              <a:t>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податок</a:t>
            </a:r>
            <a:r>
              <a:rPr lang="ru-RU" altLang="uk-UA" dirty="0" smtClean="0">
                <a:latin typeface="Bookman Old Style" panose="02050604050505020204" pitchFamily="18" charset="0"/>
              </a:rPr>
              <a:t> на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майно</a:t>
            </a:r>
            <a:r>
              <a:rPr lang="ru-RU" altLang="uk-UA" dirty="0" smtClean="0">
                <a:latin typeface="Bookman Old Style" panose="02050604050505020204" pitchFamily="18" charset="0"/>
              </a:rPr>
              <a:t> (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податок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на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нерухоме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майно,відмінне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від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земельної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ділянки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,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транспортний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податок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, </a:t>
            </a:r>
            <a:r>
              <a:rPr lang="ru-RU" altLang="uk-UA" sz="2400" dirty="0" err="1" smtClean="0">
                <a:latin typeface="Bookman Old Style" panose="02050604050505020204" pitchFamily="18" charset="0"/>
              </a:rPr>
              <a:t>податок</a:t>
            </a:r>
            <a:r>
              <a:rPr lang="ru-RU" altLang="uk-UA" sz="2400" dirty="0" smtClean="0">
                <a:latin typeface="Bookman Old Style" panose="02050604050505020204" pitchFamily="18" charset="0"/>
              </a:rPr>
              <a:t> на землю</a:t>
            </a:r>
            <a:r>
              <a:rPr lang="ru-RU" altLang="uk-UA" dirty="0" smtClean="0">
                <a:latin typeface="Bookman Old Style" panose="020506040505050202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dirty="0" smtClean="0"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єдиний</a:t>
            </a:r>
            <a:r>
              <a:rPr lang="ru-RU" altLang="uk-UA" dirty="0" smtClean="0"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податок</a:t>
            </a:r>
            <a:endParaRPr lang="ru-RU" altLang="uk-UA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altLang="uk-UA" dirty="0" smtClean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uk-UA" dirty="0" smtClean="0">
                <a:latin typeface="Arial Black" panose="020B0A04020102020204" pitchFamily="34" charset="0"/>
              </a:rPr>
              <a:t> До </a:t>
            </a:r>
            <a:r>
              <a:rPr lang="ru-RU" altLang="uk-UA" dirty="0" err="1" smtClean="0">
                <a:latin typeface="Arial Black" panose="020B0A04020102020204" pitchFamily="34" charset="0"/>
              </a:rPr>
              <a:t>місцевих</a:t>
            </a:r>
            <a:r>
              <a:rPr lang="ru-RU" altLang="uk-UA" dirty="0" smtClean="0">
                <a:latin typeface="Arial Black" panose="020B0A04020102020204" pitchFamily="34" charset="0"/>
              </a:rPr>
              <a:t> </a:t>
            </a:r>
            <a:r>
              <a:rPr lang="ru-RU" altLang="uk-UA" dirty="0" err="1" smtClean="0">
                <a:latin typeface="Arial Black" panose="020B0A04020102020204" pitchFamily="34" charset="0"/>
              </a:rPr>
              <a:t>зборів</a:t>
            </a:r>
            <a:r>
              <a:rPr lang="ru-RU" altLang="uk-UA" dirty="0" smtClean="0">
                <a:latin typeface="Arial Black" panose="020B0A04020102020204" pitchFamily="34" charset="0"/>
              </a:rPr>
              <a:t> належать: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uk-UA" dirty="0" smtClean="0"/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dirty="0" smtClean="0"/>
              <a:t>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збір</a:t>
            </a:r>
            <a:r>
              <a:rPr lang="ru-RU" altLang="uk-UA" dirty="0" smtClean="0">
                <a:latin typeface="Bookman Old Style" panose="02050604050505020204" pitchFamily="18" charset="0"/>
              </a:rPr>
              <a:t> за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місця</a:t>
            </a:r>
            <a:r>
              <a:rPr lang="ru-RU" altLang="uk-UA" dirty="0" smtClean="0">
                <a:latin typeface="Bookman Old Style" panose="02050604050505020204" pitchFamily="18" charset="0"/>
              </a:rPr>
              <a:t> для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паркування</a:t>
            </a:r>
            <a:r>
              <a:rPr lang="ru-RU" altLang="uk-UA" dirty="0" smtClean="0"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транспортних</a:t>
            </a:r>
            <a:r>
              <a:rPr lang="ru-RU" altLang="uk-UA" dirty="0" smtClean="0"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засобів</a:t>
            </a:r>
            <a:endParaRPr lang="ru-RU" altLang="uk-UA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ru-RU" altLang="uk-UA" dirty="0" smtClean="0"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туристичний</a:t>
            </a:r>
            <a:r>
              <a:rPr lang="ru-RU" altLang="uk-UA" dirty="0" smtClean="0">
                <a:latin typeface="Bookman Old Style" panose="02050604050505020204" pitchFamily="18" charset="0"/>
              </a:rPr>
              <a:t> </a:t>
            </a:r>
            <a:r>
              <a:rPr lang="ru-RU" altLang="uk-UA" dirty="0" err="1" smtClean="0">
                <a:latin typeface="Bookman Old Style" panose="02050604050505020204" pitchFamily="18" charset="0"/>
              </a:rPr>
              <a:t>збір</a:t>
            </a:r>
            <a:endParaRPr lang="uk-UA" altLang="uk-UA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80251-536A-4A2D-8062-FBB9FF73951C}" type="slidenum">
              <a:rPr lang="ru-RU" altLang="uk-UA"/>
              <a:pPr>
                <a:defRPr/>
              </a:pPr>
              <a:t>12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uk-UA" sz="3600" dirty="0" smtClean="0">
                <a:latin typeface="Arial Black" panose="020B0A04020102020204" pitchFamily="34" charset="0"/>
              </a:rPr>
              <a:t>Кількість податків по країнах:</a:t>
            </a:r>
            <a:endParaRPr lang="ru-RU" altLang="uk-UA" sz="3600" dirty="0" smtClean="0">
              <a:latin typeface="Arial Black" panose="020B0A04020102020204" pitchFamily="34" charset="0"/>
            </a:endParaRP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84784"/>
            <a:ext cx="7581528" cy="4933950"/>
          </a:xfrm>
        </p:spPr>
        <p:txBody>
          <a:bodyPr/>
          <a:lstStyle/>
          <a:p>
            <a:pPr algn="ctr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Росія – 11</a:t>
            </a:r>
          </a:p>
          <a:p>
            <a:pPr algn="ctr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США – 10</a:t>
            </a:r>
          </a:p>
          <a:p>
            <a:pPr algn="ctr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Франція – 7</a:t>
            </a:r>
          </a:p>
          <a:p>
            <a:pPr algn="ctr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Китай – 7</a:t>
            </a:r>
          </a:p>
          <a:p>
            <a:pPr algn="ctr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Гонконг – 2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uk-UA" sz="4000" b="1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D7A10-A3BC-40B6-9695-906358C4DFC2}" type="slidenum">
              <a:rPr lang="ru-RU" altLang="uk-UA"/>
              <a:pPr>
                <a:defRPr/>
              </a:pPr>
              <a:t>13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60350"/>
            <a:ext cx="7992888" cy="659765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….. податкова система не має чіткої ідеології - її перетворено в побори і хабарництво замість фіскальної кооперації бізнесу, громадян і влади</a:t>
            </a:r>
          </a:p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 В результаті - висока вартість збору, громадянський опір, отруєння суспільства </a:t>
            </a:r>
            <a:r>
              <a:rPr lang="uk-UA" altLang="uk-UA" sz="3000" dirty="0" err="1" smtClean="0">
                <a:latin typeface="Bookman Old Style" panose="02050604050505020204" pitchFamily="18" charset="0"/>
              </a:rPr>
              <a:t>фіскально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-поліцейським режимом, неефективність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DA053-57CA-4C0A-B2B4-A1E0200B48E7}" type="slidenum">
              <a:rPr lang="ru-RU" altLang="uk-UA"/>
              <a:pPr>
                <a:defRPr/>
              </a:pPr>
              <a:t>14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92BC9-2F61-4736-A759-61FB639DCE42}" type="slidenum">
              <a:rPr lang="ru-RU" altLang="uk-UA"/>
              <a:pPr>
                <a:defRPr/>
              </a:pPr>
              <a:t>15</a:t>
            </a:fld>
            <a:endParaRPr lang="ru-RU" altLang="uk-UA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043608" y="333375"/>
            <a:ext cx="7921005" cy="6191250"/>
            <a:chOff x="279" y="1019"/>
            <a:chExt cx="1872" cy="720"/>
          </a:xfrm>
        </p:grpSpPr>
        <p:cxnSp>
          <p:nvCxnSpPr>
            <p:cNvPr id="4100" name="_s4100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1395" y="1127"/>
              <a:ext cx="144" cy="504"/>
            </a:xfrm>
            <a:prstGeom prst="bentConnector3">
              <a:avLst>
                <a:gd name="adj1" fmla="val 92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_s4101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91" y="1127"/>
              <a:ext cx="144" cy="504"/>
            </a:xfrm>
            <a:prstGeom prst="bentConnector3">
              <a:avLst>
                <a:gd name="adj1" fmla="val 92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4102"/>
            <p:cNvSpPr>
              <a:spLocks noChangeArrowheads="1"/>
            </p:cNvSpPr>
            <p:nvPr/>
          </p:nvSpPr>
          <p:spPr bwMode="auto">
            <a:xfrm>
              <a:off x="783" y="101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За порядком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використання</a:t>
              </a:r>
            </a:p>
          </p:txBody>
        </p:sp>
        <p:sp>
          <p:nvSpPr>
            <p:cNvPr id="4" name="_s4103"/>
            <p:cNvSpPr>
              <a:spLocks noChangeArrowheads="1"/>
            </p:cNvSpPr>
            <p:nvPr/>
          </p:nvSpPr>
          <p:spPr bwMode="auto">
            <a:xfrm>
              <a:off x="279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Загальні</a:t>
              </a:r>
            </a:p>
          </p:txBody>
        </p:sp>
        <p:sp>
          <p:nvSpPr>
            <p:cNvPr id="6" name="_s4104"/>
            <p:cNvSpPr>
              <a:spLocks noChangeArrowheads="1"/>
            </p:cNvSpPr>
            <p:nvPr/>
          </p:nvSpPr>
          <p:spPr bwMode="auto">
            <a:xfrm>
              <a:off x="1287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Спеціальні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549275"/>
            <a:ext cx="7921005" cy="597535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180000"/>
              </a:lnSpc>
              <a:buFont typeface="Wingdings" pitchFamily="2" charset="2"/>
              <a:buNone/>
              <a:defRPr/>
            </a:pPr>
            <a:r>
              <a:rPr lang="uk-UA" altLang="uk-UA" b="1" dirty="0" smtClean="0">
                <a:latin typeface="Bookman Old Style" panose="02050604050505020204" pitchFamily="18" charset="0"/>
              </a:rPr>
              <a:t>Загальні – не мають цільового призначення, використовуються на загальнодержавні потреби 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(поточні витрати, фінансування освіти, науки, охорони навколишнього середовища, утримання армії)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uk-UA" altLang="uk-UA" sz="2400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(ПДВ, податок на прибуток, мито, акцизний збір)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F7C71-00AB-4958-84A2-9432C3E6EFAC}" type="slidenum">
              <a:rPr lang="ru-RU" altLang="uk-UA"/>
              <a:pPr>
                <a:defRPr/>
              </a:pPr>
              <a:t>16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76672"/>
            <a:ext cx="789008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altLang="uk-UA" sz="3100" b="1" dirty="0" smtClean="0">
                <a:latin typeface="Arial Black" panose="020B0A04020102020204" pitchFamily="34" charset="0"/>
              </a:rPr>
              <a:t>Спеціальні (цільові) – встановлюються для фінансування спецзаходів</a:t>
            </a:r>
            <a:r>
              <a:rPr lang="uk-UA" altLang="uk-UA" sz="3200" b="1" dirty="0" smtClean="0"/>
              <a:t/>
            </a:r>
            <a:br>
              <a:rPr lang="uk-UA" altLang="uk-UA" sz="3200" b="1" dirty="0" smtClean="0"/>
            </a:br>
            <a:endParaRPr lang="uk-UA" altLang="uk-UA" sz="3200" b="1" dirty="0" smtClean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marL="363538" indent="-363538" eaLnBrk="1" hangingPunct="1">
              <a:buFont typeface="Wingdings" pitchFamily="2" charset="2"/>
              <a:buNone/>
              <a:defRPr/>
            </a:pPr>
            <a:endParaRPr lang="uk-UA" altLang="uk-UA" dirty="0" smtClean="0"/>
          </a:p>
          <a:p>
            <a:pPr marL="363538" indent="-363538" eaLnBrk="1" hangingPunct="1"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До спеціальних податків відносять:</a:t>
            </a:r>
          </a:p>
          <a:p>
            <a:pPr marL="363538" indent="-363538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Збори (Єдиний соціальний внесок, 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який розподіляється між Пенсійний фондом, Фондом соціального страхування на випадок безробіття, фондом соцстраху у зв'язку з втратою працездатності</a:t>
            </a:r>
            <a:r>
              <a:rPr lang="uk-UA" altLang="uk-UA" dirty="0" smtClean="0">
                <a:latin typeface="Bookman Old Style" panose="02050604050505020204" pitchFamily="18" charset="0"/>
              </a:rPr>
              <a:t>)</a:t>
            </a:r>
          </a:p>
          <a:p>
            <a:pPr marL="363538" indent="-363538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Плата за землю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4958B-EBEE-4EED-937B-492B3B8DDABB}" type="slidenum">
              <a:rPr lang="ru-RU" altLang="uk-UA"/>
              <a:pPr>
                <a:defRPr/>
              </a:pPr>
              <a:t>17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B1DAE-829D-43CD-B182-85D05D1685A9}" type="slidenum">
              <a:rPr lang="ru-RU" altLang="uk-UA"/>
              <a:pPr>
                <a:defRPr/>
              </a:pPr>
              <a:t>18</a:t>
            </a:fld>
            <a:endParaRPr lang="ru-RU" altLang="uk-UA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043608" y="404813"/>
            <a:ext cx="7920880" cy="6048375"/>
            <a:chOff x="279" y="1019"/>
            <a:chExt cx="2880" cy="720"/>
          </a:xfrm>
        </p:grpSpPr>
        <p:cxnSp>
          <p:nvCxnSpPr>
            <p:cNvPr id="5124" name="_s5124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2151" y="87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" name="_s5125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>
              <a:off x="1648" y="137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" name="_s5126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43" y="87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5127"/>
            <p:cNvSpPr>
              <a:spLocks noChangeArrowheads="1"/>
            </p:cNvSpPr>
            <p:nvPr/>
          </p:nvSpPr>
          <p:spPr bwMode="auto">
            <a:xfrm>
              <a:off x="1287" y="101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За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складовими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ціни</a:t>
              </a:r>
            </a:p>
          </p:txBody>
        </p:sp>
        <p:sp>
          <p:nvSpPr>
            <p:cNvPr id="4" name="_s5128"/>
            <p:cNvSpPr>
              <a:spLocks noChangeArrowheads="1"/>
            </p:cNvSpPr>
            <p:nvPr/>
          </p:nvSpPr>
          <p:spPr bwMode="auto">
            <a:xfrm>
              <a:off x="279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Податки, що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відносять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на витрати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виробництва</a:t>
              </a:r>
            </a:p>
          </p:txBody>
        </p:sp>
        <p:sp>
          <p:nvSpPr>
            <p:cNvPr id="6" name="_s5129"/>
            <p:cNvSpPr>
              <a:spLocks noChangeArrowheads="1"/>
            </p:cNvSpPr>
            <p:nvPr/>
          </p:nvSpPr>
          <p:spPr bwMode="auto">
            <a:xfrm>
              <a:off x="1287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Податки,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що сплачують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 з прибутків</a:t>
              </a:r>
            </a:p>
          </p:txBody>
        </p:sp>
        <p:sp>
          <p:nvSpPr>
            <p:cNvPr id="7" name="_s5130"/>
            <p:cNvSpPr>
              <a:spLocks noChangeArrowheads="1"/>
            </p:cNvSpPr>
            <p:nvPr/>
          </p:nvSpPr>
          <p:spPr bwMode="auto">
            <a:xfrm>
              <a:off x="2295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Акцизи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altLang="uk-UA" dirty="0" smtClean="0">
                <a:latin typeface="Arial Black" panose="020B0A04020102020204" pitchFamily="34" charset="0"/>
              </a:rPr>
              <a:t>Податки, що відносять на витрати виробництва -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 marL="0" indent="0" algn="ctr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включають у собівартість продукції, товарів, робіт, послуг </a:t>
            </a:r>
          </a:p>
          <a:p>
            <a:pPr marL="0" indent="0" algn="ctr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(нарахування на фонд оплати: єдиний соціальний внесок)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BD0E4-91CC-40C1-B1F2-9D4339AF9951}" type="slidenum">
              <a:rPr lang="ru-RU" altLang="uk-UA"/>
              <a:pPr>
                <a:defRPr/>
              </a:pPr>
              <a:t>19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11F0D-6251-4021-B73E-4FA547D3BC44}" type="slidenum">
              <a:rPr lang="ru-RU" altLang="uk-UA"/>
              <a:pPr>
                <a:defRPr/>
              </a:pPr>
              <a:t>2</a:t>
            </a:fld>
            <a:endParaRPr lang="ru-RU" altLang="uk-UA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043607" y="1700808"/>
            <a:ext cx="7921005" cy="4896842"/>
            <a:chOff x="279" y="1019"/>
            <a:chExt cx="1872" cy="720"/>
          </a:xfrm>
        </p:grpSpPr>
        <p:cxnSp>
          <p:nvCxnSpPr>
            <p:cNvPr id="1028" name="_s1028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 flipV="1">
              <a:off x="1395" y="1127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5400000" flipH="1" flipV="1">
              <a:off x="891" y="1127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0"/>
            <p:cNvSpPr>
              <a:spLocks noChangeArrowheads="1"/>
            </p:cNvSpPr>
            <p:nvPr/>
          </p:nvSpPr>
          <p:spPr bwMode="auto">
            <a:xfrm>
              <a:off x="783" y="101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За формою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 оподаткування</a:t>
              </a:r>
            </a:p>
          </p:txBody>
        </p:sp>
        <p:sp>
          <p:nvSpPr>
            <p:cNvPr id="4" name="_s1031"/>
            <p:cNvSpPr>
              <a:spLocks noChangeArrowheads="1"/>
            </p:cNvSpPr>
            <p:nvPr/>
          </p:nvSpPr>
          <p:spPr bwMode="auto">
            <a:xfrm>
              <a:off x="279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прямі</a:t>
              </a:r>
            </a:p>
          </p:txBody>
        </p:sp>
        <p:sp>
          <p:nvSpPr>
            <p:cNvPr id="5" name="_s1032"/>
            <p:cNvSpPr>
              <a:spLocks noChangeArrowheads="1"/>
            </p:cNvSpPr>
            <p:nvPr/>
          </p:nvSpPr>
          <p:spPr bwMode="auto">
            <a:xfrm>
              <a:off x="1287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непрямі</a:t>
              </a:r>
            </a:p>
          </p:txBody>
        </p:sp>
      </p:grpSp>
      <p:sp>
        <p:nvSpPr>
          <p:cNvPr id="296977" name="Rectangle 17"/>
          <p:cNvSpPr>
            <a:spLocks noChangeArrowheads="1"/>
          </p:cNvSpPr>
          <p:nvPr/>
        </p:nvSpPr>
        <p:spPr bwMode="auto">
          <a:xfrm>
            <a:off x="1475656" y="464820"/>
            <a:ext cx="68405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altLang="uk-UA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Класифікація податків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80000"/>
              </a:lnSpc>
              <a:buFont typeface="Wingdings" pitchFamily="2" charset="2"/>
              <a:buNone/>
              <a:defRPr/>
            </a:pPr>
            <a:r>
              <a:rPr lang="uk-UA" altLang="uk-UA" b="1" dirty="0" smtClean="0">
                <a:latin typeface="Bookman Old Style" panose="02050604050505020204" pitchFamily="18" charset="0"/>
              </a:rPr>
              <a:t>Податки, що сплачуються з прибутку – джерело сплати – прибуток СПД, підприємств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F7D82-32A8-41DB-B506-0C30EEDE2726}" type="slidenum">
              <a:rPr lang="ru-RU" altLang="uk-UA"/>
              <a:pPr>
                <a:defRPr/>
              </a:pPr>
              <a:t>20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4A9E-73CE-4598-83C5-3B407E488A34}" type="slidenum">
              <a:rPr lang="ru-RU" altLang="uk-UA"/>
              <a:pPr>
                <a:defRPr/>
              </a:pPr>
              <a:t>21</a:t>
            </a:fld>
            <a:endParaRPr lang="ru-RU" altLang="uk-UA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043608" y="188640"/>
            <a:ext cx="7920880" cy="5893073"/>
            <a:chOff x="279" y="1019"/>
            <a:chExt cx="2880" cy="720"/>
          </a:xfrm>
        </p:grpSpPr>
        <p:cxnSp>
          <p:nvCxnSpPr>
            <p:cNvPr id="6148" name="_s6148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16200000" flipV="1">
              <a:off x="2173" y="897"/>
              <a:ext cx="80" cy="102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9" name="_s6149"/>
            <p:cNvCxnSpPr>
              <a:cxnSpLocks noChangeShapeType="1"/>
              <a:endCxn id="3" idx="2"/>
            </p:cNvCxnSpPr>
            <p:nvPr/>
          </p:nvCxnSpPr>
          <p:spPr bwMode="auto">
            <a:xfrm flipH="1" flipV="1">
              <a:off x="1699" y="1371"/>
              <a:ext cx="1" cy="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0" name="_s615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5400000" flipH="1" flipV="1">
              <a:off x="1165" y="917"/>
              <a:ext cx="80" cy="98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6151"/>
            <p:cNvSpPr>
              <a:spLocks noChangeArrowheads="1"/>
            </p:cNvSpPr>
            <p:nvPr/>
          </p:nvSpPr>
          <p:spPr bwMode="auto">
            <a:xfrm>
              <a:off x="1248" y="1019"/>
              <a:ext cx="903" cy="35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За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співвідношенням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між ставкою 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об'єктом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оподаткування</a:t>
              </a:r>
            </a:p>
          </p:txBody>
        </p:sp>
        <p:sp>
          <p:nvSpPr>
            <p:cNvPr id="4" name="_s6152"/>
            <p:cNvSpPr>
              <a:spLocks noChangeArrowheads="1"/>
            </p:cNvSpPr>
            <p:nvPr/>
          </p:nvSpPr>
          <p:spPr bwMode="auto">
            <a:xfrm>
              <a:off x="279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Прогресивні</a:t>
              </a:r>
            </a:p>
          </p:txBody>
        </p:sp>
        <p:sp>
          <p:nvSpPr>
            <p:cNvPr id="6" name="_s6153"/>
            <p:cNvSpPr>
              <a:spLocks noChangeArrowheads="1"/>
            </p:cNvSpPr>
            <p:nvPr/>
          </p:nvSpPr>
          <p:spPr bwMode="auto">
            <a:xfrm>
              <a:off x="1287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Регресивні</a:t>
              </a:r>
            </a:p>
          </p:txBody>
        </p:sp>
        <p:sp>
          <p:nvSpPr>
            <p:cNvPr id="7" name="_s6154"/>
            <p:cNvSpPr>
              <a:spLocks noChangeArrowheads="1"/>
            </p:cNvSpPr>
            <p:nvPr/>
          </p:nvSpPr>
          <p:spPr bwMode="auto">
            <a:xfrm>
              <a:off x="2295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Пропорційні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476250"/>
            <a:ext cx="7921005" cy="6121400"/>
          </a:xfrm>
        </p:spPr>
        <p:txBody>
          <a:bodyPr>
            <a:normAutofit/>
          </a:bodyPr>
          <a:lstStyle/>
          <a:p>
            <a:pPr eaLnBrk="1" hangingPunct="1">
              <a:buClrTx/>
              <a:buFont typeface="Wingdings" pitchFamily="2" charset="2"/>
              <a:buChar char="Ø"/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Прогресивні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– ставки і розмір збільшується із збільшенням обсягу об'єкта оподаткування</a:t>
            </a:r>
          </a:p>
          <a:p>
            <a:pPr eaLnBrk="1" hangingPunct="1">
              <a:buClrTx/>
              <a:buFont typeface="Wingdings" pitchFamily="2" charset="2"/>
              <a:buChar char="Ø"/>
              <a:defRPr/>
            </a:pPr>
            <a:endParaRPr lang="uk-UA" altLang="uk-UA" sz="2800" dirty="0" smtClean="0">
              <a:latin typeface="Bookman Old Style" panose="02050604050505020204" pitchFamily="18" charset="0"/>
            </a:endParaRPr>
          </a:p>
          <a:p>
            <a:pPr eaLnBrk="1" hangingPunct="1">
              <a:buClrTx/>
              <a:buFont typeface="Wingdings" pitchFamily="2" charset="2"/>
              <a:buChar char="Ø"/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Регресивні 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– ставки і розмір знижується в міру збільшення обсягу об'єкта оподаткування</a:t>
            </a:r>
          </a:p>
          <a:p>
            <a:pPr eaLnBrk="1" hangingPunct="1">
              <a:buClrTx/>
              <a:buFont typeface="Wingdings" pitchFamily="2" charset="2"/>
              <a:buChar char="Ø"/>
              <a:defRPr/>
            </a:pPr>
            <a:endParaRPr lang="uk-UA" altLang="uk-UA" sz="2800" dirty="0" smtClean="0">
              <a:latin typeface="Bookman Old Style" panose="02050604050505020204" pitchFamily="18" charset="0"/>
            </a:endParaRPr>
          </a:p>
          <a:p>
            <a:pPr eaLnBrk="1" hangingPunct="1">
              <a:buClrTx/>
              <a:buFont typeface="Wingdings" pitchFamily="2" charset="2"/>
              <a:buChar char="Ø"/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Пропорційні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– величина ставок не змінюється і не залежить від розміру оподаткування</a:t>
            </a:r>
          </a:p>
          <a:p>
            <a:pPr marL="82296" indent="0" eaLnBrk="1" hangingPunct="1">
              <a:buClrTx/>
              <a:buNone/>
              <a:defRPr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(ПДВ – 20%, податок на прибуток підприємства – 18%)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FE914-A3AB-406E-A776-4A743C49483F}" type="slidenum">
              <a:rPr lang="ru-RU" altLang="uk-UA"/>
              <a:pPr>
                <a:defRPr/>
              </a:pPr>
              <a:t>22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64F50-F40C-425A-A839-A40EA94DD71C}" type="slidenum">
              <a:rPr lang="ru-RU" altLang="uk-UA"/>
              <a:pPr>
                <a:defRPr/>
              </a:pPr>
              <a:t>23</a:t>
            </a:fld>
            <a:endParaRPr lang="ru-RU" altLang="uk-UA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043608" y="333375"/>
            <a:ext cx="7921005" cy="6264275"/>
            <a:chOff x="279" y="1019"/>
            <a:chExt cx="2880" cy="720"/>
          </a:xfrm>
        </p:grpSpPr>
        <p:cxnSp>
          <p:nvCxnSpPr>
            <p:cNvPr id="7172" name="_s7172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2151" y="87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3" name="_s7173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>
              <a:off x="1648" y="137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4" name="_s7174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43" y="87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7175"/>
            <p:cNvSpPr>
              <a:spLocks noChangeArrowheads="1"/>
            </p:cNvSpPr>
            <p:nvPr/>
          </p:nvSpPr>
          <p:spPr bwMode="auto">
            <a:xfrm>
              <a:off x="1287" y="101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За об'єктами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оподаткування</a:t>
              </a:r>
            </a:p>
          </p:txBody>
        </p:sp>
        <p:sp>
          <p:nvSpPr>
            <p:cNvPr id="4" name="_s7176"/>
            <p:cNvSpPr>
              <a:spLocks noChangeArrowheads="1"/>
            </p:cNvSpPr>
            <p:nvPr/>
          </p:nvSpPr>
          <p:spPr bwMode="auto">
            <a:xfrm>
              <a:off x="279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Податки, які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сплачують ЮО </a:t>
              </a:r>
            </a:p>
          </p:txBody>
        </p:sp>
        <p:sp>
          <p:nvSpPr>
            <p:cNvPr id="6" name="_s7177"/>
            <p:cNvSpPr>
              <a:spLocks noChangeArrowheads="1"/>
            </p:cNvSpPr>
            <p:nvPr/>
          </p:nvSpPr>
          <p:spPr bwMode="auto">
            <a:xfrm>
              <a:off x="1287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Податки, які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сплачують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фізичні особи</a:t>
              </a:r>
            </a:p>
          </p:txBody>
        </p:sp>
        <p:sp>
          <p:nvSpPr>
            <p:cNvPr id="7" name="_s7178"/>
            <p:cNvSpPr>
              <a:spLocks noChangeArrowheads="1"/>
            </p:cNvSpPr>
            <p:nvPr/>
          </p:nvSpPr>
          <p:spPr bwMode="auto">
            <a:xfrm>
              <a:off x="2295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Податки, які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сплачують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юридичні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та фізичні особи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476250"/>
            <a:ext cx="7921005" cy="6121400"/>
          </a:xfrm>
        </p:spPr>
        <p:txBody>
          <a:bodyPr/>
          <a:lstStyle/>
          <a:p>
            <a:pPr marL="0" indent="0" algn="ctr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uk-UA" altLang="uk-UA" b="1" dirty="0" smtClean="0"/>
          </a:p>
          <a:p>
            <a:pPr marL="457200" indent="-457200" eaLnBrk="1" hangingPunct="1">
              <a:lnSpc>
                <a:spcPct val="13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/>
              <a:t>  </a:t>
            </a:r>
            <a:r>
              <a:rPr lang="uk-UA" altLang="uk-UA" b="1" dirty="0" smtClean="0">
                <a:latin typeface="Bookman Old Style" panose="02050604050505020204" pitchFamily="18" charset="0"/>
              </a:rPr>
              <a:t>прямі</a:t>
            </a:r>
            <a:r>
              <a:rPr lang="uk-UA" altLang="uk-UA" dirty="0" smtClean="0">
                <a:latin typeface="Bookman Old Style" panose="02050604050505020204" pitchFamily="18" charset="0"/>
              </a:rPr>
              <a:t> – встановлюються безпосередньо на дохід чи майно </a:t>
            </a:r>
          </a:p>
          <a:p>
            <a:pPr marL="457200" indent="-457200" eaLnBrk="1" hangingPunct="1">
              <a:lnSpc>
                <a:spcPct val="130000"/>
              </a:lnSpc>
              <a:buClrTx/>
              <a:buFont typeface="Wingdings" panose="05000000000000000000" pitchFamily="2" charset="2"/>
              <a:buChar char="Ø"/>
              <a:defRPr/>
            </a:pPr>
            <a:endParaRPr lang="uk-UA" altLang="uk-UA" dirty="0" smtClean="0">
              <a:latin typeface="Bookman Old Style" panose="02050604050505020204" pitchFamily="18" charset="0"/>
            </a:endParaRPr>
          </a:p>
          <a:p>
            <a:pPr marL="457200" indent="-457200" eaLnBrk="1" hangingPunct="1">
              <a:lnSpc>
                <a:spcPct val="13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  </a:t>
            </a:r>
            <a:r>
              <a:rPr lang="uk-UA" altLang="uk-UA" b="1" dirty="0" smtClean="0">
                <a:latin typeface="Bookman Old Style" panose="02050604050505020204" pitchFamily="18" charset="0"/>
              </a:rPr>
              <a:t>непрямі</a:t>
            </a:r>
            <a:r>
              <a:rPr lang="uk-UA" altLang="uk-UA" dirty="0" smtClean="0">
                <a:latin typeface="Bookman Old Style" panose="02050604050505020204" pitchFamily="18" charset="0"/>
              </a:rPr>
              <a:t> – включаються у вигляді доданої вартості до ціни товару чи тарифу на послуги, сплачуються споживачами цих товарів та послуг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DB55E-DC8C-43C9-94F5-B611C901B12F}" type="slidenum">
              <a:rPr lang="ru-RU" altLang="uk-UA"/>
              <a:pPr>
                <a:defRPr/>
              </a:pPr>
              <a:t>3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До прямих податків відносять: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41438"/>
            <a:ext cx="7643192" cy="478948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2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Податок на прибуток підприємства</a:t>
            </a:r>
          </a:p>
          <a:p>
            <a:pPr eaLnBrk="1" hangingPunct="1">
              <a:lnSpc>
                <a:spcPct val="2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ПДФО</a:t>
            </a:r>
          </a:p>
          <a:p>
            <a:pPr eaLnBrk="1" hangingPunct="1">
              <a:lnSpc>
                <a:spcPct val="2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Податок з транспортних засобів</a:t>
            </a:r>
          </a:p>
          <a:p>
            <a:pPr eaLnBrk="1" hangingPunct="1">
              <a:lnSpc>
                <a:spcPct val="2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Плата за землю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D9C68-3FE5-4869-B7BE-633D0B882EDF}" type="slidenum">
              <a:rPr lang="ru-RU" altLang="uk-UA"/>
              <a:pPr>
                <a:defRPr/>
              </a:pPr>
              <a:t>4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uk-UA" sz="3400" b="1" dirty="0" smtClean="0">
                <a:latin typeface="Arial Black" panose="020B0A04020102020204" pitchFamily="34" charset="0"/>
              </a:rPr>
              <a:t>До непрямих податків відносять: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2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ПДВ</a:t>
            </a:r>
          </a:p>
          <a:p>
            <a:pPr eaLnBrk="1" hangingPunct="1">
              <a:lnSpc>
                <a:spcPct val="22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Акцизний збір</a:t>
            </a:r>
          </a:p>
          <a:p>
            <a:pPr eaLnBrk="1" hangingPunct="1">
              <a:lnSpc>
                <a:spcPct val="22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Митні збори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38279-5053-40D8-B849-92AC87A82963}" type="slidenum">
              <a:rPr lang="ru-RU" altLang="uk-UA"/>
              <a:pPr>
                <a:defRPr/>
              </a:pPr>
              <a:t>5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7921005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altLang="uk-UA" sz="3200" b="1" dirty="0" smtClean="0">
                <a:latin typeface="Arial Black" panose="020B0A04020102020204" pitchFamily="34" charset="0"/>
              </a:rPr>
              <a:t>За економічним змістом податки поділяють на 3 групи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C942B-C6EA-49CE-A20E-4C28384686E4}" type="slidenum">
              <a:rPr lang="ru-RU" altLang="uk-UA"/>
              <a:pPr>
                <a:defRPr/>
              </a:pPr>
              <a:t>6</a:t>
            </a:fld>
            <a:endParaRPr lang="ru-RU" altLang="uk-UA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043607" y="1617663"/>
            <a:ext cx="7608267" cy="4464050"/>
            <a:chOff x="279" y="1019"/>
            <a:chExt cx="2880" cy="720"/>
          </a:xfrm>
        </p:grpSpPr>
        <p:cxnSp>
          <p:nvCxnSpPr>
            <p:cNvPr id="2052" name="_s2052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2151" y="87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48" y="137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43" y="87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5"/>
            <p:cNvSpPr>
              <a:spLocks noChangeArrowheads="1"/>
            </p:cNvSpPr>
            <p:nvPr/>
          </p:nvSpPr>
          <p:spPr bwMode="auto">
            <a:xfrm>
              <a:off x="1287" y="101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Податки</a:t>
              </a:r>
            </a:p>
          </p:txBody>
        </p:sp>
        <p:sp>
          <p:nvSpPr>
            <p:cNvPr id="4" name="_s2056"/>
            <p:cNvSpPr>
              <a:spLocks noChangeArrowheads="1"/>
            </p:cNvSpPr>
            <p:nvPr/>
          </p:nvSpPr>
          <p:spPr bwMode="auto">
            <a:xfrm>
              <a:off x="279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на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доходи</a:t>
              </a:r>
            </a:p>
          </p:txBody>
        </p:sp>
        <p:sp>
          <p:nvSpPr>
            <p:cNvPr id="5" name="_s2057"/>
            <p:cNvSpPr>
              <a:spLocks noChangeArrowheads="1"/>
            </p:cNvSpPr>
            <p:nvPr/>
          </p:nvSpPr>
          <p:spPr bwMode="auto">
            <a:xfrm>
              <a:off x="1287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на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споживання</a:t>
              </a:r>
            </a:p>
          </p:txBody>
        </p:sp>
        <p:sp>
          <p:nvSpPr>
            <p:cNvPr id="7" name="_s2058"/>
            <p:cNvSpPr>
              <a:spLocks noChangeArrowheads="1"/>
            </p:cNvSpPr>
            <p:nvPr/>
          </p:nvSpPr>
          <p:spPr bwMode="auto">
            <a:xfrm>
              <a:off x="2295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на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майно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333375"/>
            <a:ext cx="7921005" cy="6191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b="1" u="sng" dirty="0" smtClean="0">
                <a:latin typeface="Bookman Old Style" panose="02050604050505020204" pitchFamily="18" charset="0"/>
              </a:rPr>
              <a:t>Податок на доходи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– стягується за встановленими ставками з доходів ФО та ЮО </a:t>
            </a:r>
            <a:r>
              <a:rPr lang="uk-UA" altLang="uk-UA" sz="2800" i="1" dirty="0" smtClean="0">
                <a:latin typeface="Bookman Old Style" panose="02050604050505020204" pitchFamily="18" charset="0"/>
              </a:rPr>
              <a:t>(податок на прибуток, податок на доходи з громадян)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endParaRPr lang="uk-UA" altLang="uk-UA" sz="2800" i="1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b="1" u="sng" dirty="0" smtClean="0">
                <a:latin typeface="Bookman Old Style" panose="02050604050505020204" pitchFamily="18" charset="0"/>
              </a:rPr>
              <a:t>Податки на споживання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– стягуються з покупців у цінах на товари і послуги, які купують </a:t>
            </a:r>
            <a:r>
              <a:rPr lang="uk-UA" altLang="uk-UA" sz="2800" i="1" dirty="0" smtClean="0">
                <a:latin typeface="Bookman Old Style" panose="02050604050505020204" pitchFamily="18" charset="0"/>
              </a:rPr>
              <a:t>( ПДВ, акцизний збір, митні збори)</a:t>
            </a: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endParaRPr lang="uk-UA" altLang="uk-UA" sz="28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b="1" u="sng" dirty="0" smtClean="0">
                <a:latin typeface="Bookman Old Style" panose="02050604050505020204" pitchFamily="18" charset="0"/>
              </a:rPr>
              <a:t>Податок на майно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– встановлюється на конкретне майно ФО та ЮО </a:t>
            </a:r>
            <a:r>
              <a:rPr lang="uk-UA" altLang="uk-UA" sz="2800" i="1" dirty="0" smtClean="0">
                <a:latin typeface="Bookman Old Style" panose="02050604050505020204" pitchFamily="18" charset="0"/>
              </a:rPr>
              <a:t>(транспортні засоби, об'єкти рухомого та нерухомого майна)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51EC0-F369-4773-B30A-7665B081A4A5}" type="slidenum">
              <a:rPr lang="ru-RU" altLang="uk-UA"/>
              <a:pPr>
                <a:defRPr/>
              </a:pPr>
              <a:t>7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1A8A4-C8EB-43C8-AA94-84EA817CAF79}" type="slidenum">
              <a:rPr lang="ru-RU" altLang="uk-UA"/>
              <a:pPr>
                <a:defRPr/>
              </a:pPr>
              <a:t>8</a:t>
            </a:fld>
            <a:endParaRPr lang="ru-RU" altLang="uk-UA"/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043608" y="333375"/>
            <a:ext cx="7921005" cy="6335713"/>
            <a:chOff x="279" y="1019"/>
            <a:chExt cx="1872" cy="720"/>
          </a:xfrm>
        </p:grpSpPr>
        <p:cxnSp>
          <p:nvCxnSpPr>
            <p:cNvPr id="3076" name="_s3076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 flipV="1">
              <a:off x="1384" y="1116"/>
              <a:ext cx="144" cy="52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5400000" flipH="1" flipV="1">
              <a:off x="880" y="1138"/>
              <a:ext cx="144" cy="48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078"/>
            <p:cNvSpPr>
              <a:spLocks noChangeArrowheads="1"/>
            </p:cNvSpPr>
            <p:nvPr/>
          </p:nvSpPr>
          <p:spPr bwMode="auto">
            <a:xfrm>
              <a:off x="738" y="1019"/>
              <a:ext cx="909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Залежно від рівня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державних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структур</a:t>
              </a:r>
            </a:p>
          </p:txBody>
        </p:sp>
        <p:sp>
          <p:nvSpPr>
            <p:cNvPr id="4" name="_s3079"/>
            <p:cNvSpPr>
              <a:spLocks noChangeArrowheads="1"/>
            </p:cNvSpPr>
            <p:nvPr/>
          </p:nvSpPr>
          <p:spPr bwMode="auto">
            <a:xfrm>
              <a:off x="279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Загальнодержавні</a:t>
              </a:r>
            </a:p>
          </p:txBody>
        </p:sp>
        <p:sp>
          <p:nvSpPr>
            <p:cNvPr id="6" name="_s3080"/>
            <p:cNvSpPr>
              <a:spLocks noChangeArrowheads="1"/>
            </p:cNvSpPr>
            <p:nvPr/>
          </p:nvSpPr>
          <p:spPr bwMode="auto">
            <a:xfrm>
              <a:off x="1287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3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Місцеві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692150"/>
            <a:ext cx="7921005" cy="543877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uk-UA" altLang="uk-UA" b="1" dirty="0" smtClean="0">
                <a:latin typeface="Bookman Old Style" panose="02050604050505020204" pitchFamily="18" charset="0"/>
              </a:rPr>
              <a:t>До  загальнодержавних  </a:t>
            </a:r>
          </a:p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належать  податки  та  збори,  що встановлені ПКУ і  є обов'язковими  до  сплати  на  усій території України, крім передбачених випадків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66AFA-6F98-44B7-9656-1285105E1E85}" type="slidenum">
              <a:rPr lang="ru-RU" altLang="uk-UA"/>
              <a:pPr>
                <a:defRPr/>
              </a:pPr>
              <a:t>9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6115</TotalTime>
  <Words>619</Words>
  <Application>Microsoft Office PowerPoint</Application>
  <PresentationFormat>Экран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Оформление по умолчанию</vt:lpstr>
      <vt:lpstr>Солнцестояние</vt:lpstr>
      <vt:lpstr>Презентация PowerPoint</vt:lpstr>
      <vt:lpstr>Презентация PowerPoint</vt:lpstr>
      <vt:lpstr>Презентация PowerPoint</vt:lpstr>
      <vt:lpstr>До прямих податків відносять:</vt:lpstr>
      <vt:lpstr>До непрямих податків відносять:</vt:lpstr>
      <vt:lpstr>За економічним змістом податки поділяють на 3 групи</vt:lpstr>
      <vt:lpstr>Презентация PowerPoint</vt:lpstr>
      <vt:lpstr>Презентация PowerPoint</vt:lpstr>
      <vt:lpstr>Презентация PowerPoint</vt:lpstr>
      <vt:lpstr>Презентация PowerPoint</vt:lpstr>
      <vt:lpstr>До загальнодержавних належать такі податки та збори: </vt:lpstr>
      <vt:lpstr>Презентация PowerPoint</vt:lpstr>
      <vt:lpstr>Кількість податків по країнах:</vt:lpstr>
      <vt:lpstr>Презентация PowerPoint</vt:lpstr>
      <vt:lpstr>Презентация PowerPoint</vt:lpstr>
      <vt:lpstr>Презентация PowerPoint</vt:lpstr>
      <vt:lpstr>Спеціальні (цільові) – встановлюються для фінансування спецзаходів </vt:lpstr>
      <vt:lpstr>Презентация PowerPoint</vt:lpstr>
      <vt:lpstr>Податки, що відносять на витрати виробництва -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Name</dc:creator>
  <cp:lastModifiedBy>User</cp:lastModifiedBy>
  <cp:revision>143</cp:revision>
  <dcterms:created xsi:type="dcterms:W3CDTF">2008-12-08T22:02:46Z</dcterms:created>
  <dcterms:modified xsi:type="dcterms:W3CDTF">2018-07-12T19:58:31Z</dcterms:modified>
</cp:coreProperties>
</file>